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9" r:id="rId3"/>
    <p:sldId id="271" r:id="rId4"/>
    <p:sldId id="257" r:id="rId5"/>
    <p:sldId id="259" r:id="rId6"/>
    <p:sldId id="261" r:id="rId7"/>
    <p:sldId id="262" r:id="rId8"/>
    <p:sldId id="260" r:id="rId9"/>
    <p:sldId id="263" r:id="rId10"/>
    <p:sldId id="265" r:id="rId11"/>
    <p:sldId id="264" r:id="rId12"/>
    <p:sldId id="272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31"/>
    <p:restoredTop sz="94586"/>
  </p:normalViewPr>
  <p:slideViewPr>
    <p:cSldViewPr snapToGrid="0">
      <p:cViewPr varScale="1">
        <p:scale>
          <a:sx n="102" d="100"/>
          <a:sy n="102" d="100"/>
        </p:scale>
        <p:origin x="2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31D96-89C6-49B3-B912-BC8C501D3B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6B691-2B87-4AF3-B636-6EEDC5739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Air temperature readings </a:t>
          </a:r>
        </a:p>
      </dgm:t>
    </dgm:pt>
    <dgm:pt modelId="{0710C048-E85C-4BB1-8069-4DE4F079F53D}" type="parTrans" cxnId="{FCAEBA37-3015-46A3-B814-CE1F66149007}">
      <dgm:prSet/>
      <dgm:spPr/>
      <dgm:t>
        <a:bodyPr/>
        <a:lstStyle/>
        <a:p>
          <a:endParaRPr lang="en-US"/>
        </a:p>
      </dgm:t>
    </dgm:pt>
    <dgm:pt modelId="{B148CF3D-640D-4EDE-9795-3E7C7AA47FD2}" type="sibTrans" cxnId="{FCAEBA37-3015-46A3-B814-CE1F66149007}">
      <dgm:prSet/>
      <dgm:spPr/>
      <dgm:t>
        <a:bodyPr/>
        <a:lstStyle/>
        <a:p>
          <a:endParaRPr lang="en-US"/>
        </a:p>
      </dgm:t>
    </dgm:pt>
    <dgm:pt modelId="{DA10B27A-0245-4FFA-A9BB-E656E3C31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Humidity readings</a:t>
          </a:r>
        </a:p>
      </dgm:t>
    </dgm:pt>
    <dgm:pt modelId="{9772A24C-E9E8-4784-B125-E9B66E92CA09}" type="parTrans" cxnId="{56D99B85-C3F4-4C6E-A689-1E03C00E26AA}">
      <dgm:prSet/>
      <dgm:spPr/>
      <dgm:t>
        <a:bodyPr/>
        <a:lstStyle/>
        <a:p>
          <a:endParaRPr lang="en-US"/>
        </a:p>
      </dgm:t>
    </dgm:pt>
    <dgm:pt modelId="{1265498B-B483-4545-A6E2-609749DDAC95}" type="sibTrans" cxnId="{56D99B85-C3F4-4C6E-A689-1E03C00E26AA}">
      <dgm:prSet/>
      <dgm:spPr/>
      <dgm:t>
        <a:bodyPr/>
        <a:lstStyle/>
        <a:p>
          <a:endParaRPr lang="en-US"/>
        </a:p>
      </dgm:t>
    </dgm:pt>
    <dgm:pt modelId="{684BA128-7AA0-4D10-83BD-7EFA324A3E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HDB transaction prices </a:t>
          </a:r>
        </a:p>
      </dgm:t>
    </dgm:pt>
    <dgm:pt modelId="{37C2A05A-0DDA-42D7-86E1-A656C0533959}" type="parTrans" cxnId="{C162A9AC-15DB-4CE3-92F7-13A59FD9D14B}">
      <dgm:prSet/>
      <dgm:spPr/>
      <dgm:t>
        <a:bodyPr/>
        <a:lstStyle/>
        <a:p>
          <a:endParaRPr lang="en-US"/>
        </a:p>
      </dgm:t>
    </dgm:pt>
    <dgm:pt modelId="{13820ACA-4338-4A9C-A09F-0DF424EE8177}" type="sibTrans" cxnId="{C162A9AC-15DB-4CE3-92F7-13A59FD9D14B}">
      <dgm:prSet/>
      <dgm:spPr/>
      <dgm:t>
        <a:bodyPr/>
        <a:lstStyle/>
        <a:p>
          <a:endParaRPr lang="en-US"/>
        </a:p>
      </dgm:t>
    </dgm:pt>
    <dgm:pt modelId="{E05A9ADF-4526-4C20-A698-09330C2CD992}" type="pres">
      <dgm:prSet presAssocID="{10531D96-89C6-49B3-B912-BC8C501D3BE3}" presName="root" presStyleCnt="0">
        <dgm:presLayoutVars>
          <dgm:dir/>
          <dgm:resizeHandles val="exact"/>
        </dgm:presLayoutVars>
      </dgm:prSet>
      <dgm:spPr/>
    </dgm:pt>
    <dgm:pt modelId="{914A6E45-FA87-4458-B6A4-5905382A54C1}" type="pres">
      <dgm:prSet presAssocID="{AB46B691-2B87-4AF3-B636-6EEDC57393DF}" presName="compNode" presStyleCnt="0"/>
      <dgm:spPr/>
    </dgm:pt>
    <dgm:pt modelId="{7969B39D-F2E8-4A20-9759-7E121AFF8513}" type="pres">
      <dgm:prSet presAssocID="{AB46B691-2B87-4AF3-B636-6EEDC57393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EE84BFE-0A1F-42F6-A5F0-1853057B644E}" type="pres">
      <dgm:prSet presAssocID="{AB46B691-2B87-4AF3-B636-6EEDC57393DF}" presName="spaceRect" presStyleCnt="0"/>
      <dgm:spPr/>
    </dgm:pt>
    <dgm:pt modelId="{7B26879A-1C82-4686-85E2-B62419B62551}" type="pres">
      <dgm:prSet presAssocID="{AB46B691-2B87-4AF3-B636-6EEDC57393DF}" presName="textRect" presStyleLbl="revTx" presStyleIdx="0" presStyleCnt="3" custLinFactY="-51059" custLinFactNeighborX="79606" custLinFactNeighborY="-100000">
        <dgm:presLayoutVars>
          <dgm:chMax val="1"/>
          <dgm:chPref val="1"/>
        </dgm:presLayoutVars>
      </dgm:prSet>
      <dgm:spPr/>
    </dgm:pt>
    <dgm:pt modelId="{FBA7332C-FDBB-4FF0-AE98-791CF2E1E407}" type="pres">
      <dgm:prSet presAssocID="{B148CF3D-640D-4EDE-9795-3E7C7AA47FD2}" presName="sibTrans" presStyleCnt="0"/>
      <dgm:spPr/>
    </dgm:pt>
    <dgm:pt modelId="{84558FA0-5DFF-4D38-98A9-388C924D8E8E}" type="pres">
      <dgm:prSet presAssocID="{DA10B27A-0245-4FFA-A9BB-E656E3C310A9}" presName="compNode" presStyleCnt="0"/>
      <dgm:spPr/>
    </dgm:pt>
    <dgm:pt modelId="{760824B3-BA4D-4906-97ED-15AE57C4417A}" type="pres">
      <dgm:prSet presAssocID="{DA10B27A-0245-4FFA-A9BB-E656E3C310A9}" presName="iconRect" presStyleLbl="node1" presStyleIdx="1" presStyleCnt="3" custLinFactX="-100000" custLinFactY="46559" custLinFactNeighborX="-164067" custLinFactNeighborY="100000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6198F94D-A1EE-42D2-B5FB-D1903693792A}" type="pres">
      <dgm:prSet presAssocID="{DA10B27A-0245-4FFA-A9BB-E656E3C310A9}" presName="spaceRect" presStyleCnt="0"/>
      <dgm:spPr/>
    </dgm:pt>
    <dgm:pt modelId="{FBAA833D-767C-46B9-8A52-2C0A88B875EF}" type="pres">
      <dgm:prSet presAssocID="{DA10B27A-0245-4FFA-A9BB-E656E3C310A9}" presName="textRect" presStyleLbl="revTx" presStyleIdx="1" presStyleCnt="3" custLinFactNeighborX="-37669" custLinFactNeighborY="42830">
        <dgm:presLayoutVars>
          <dgm:chMax val="1"/>
          <dgm:chPref val="1"/>
        </dgm:presLayoutVars>
      </dgm:prSet>
      <dgm:spPr/>
    </dgm:pt>
    <dgm:pt modelId="{CE4A68D0-EFFF-4506-AC46-B549C2695ED3}" type="pres">
      <dgm:prSet presAssocID="{1265498B-B483-4545-A6E2-609749DDAC95}" presName="sibTrans" presStyleCnt="0"/>
      <dgm:spPr/>
    </dgm:pt>
    <dgm:pt modelId="{86B7807C-37B1-4F54-B282-A33B77DDDBE5}" type="pres">
      <dgm:prSet presAssocID="{684BA128-7AA0-4D10-83BD-7EFA324A3E17}" presName="compNode" presStyleCnt="0"/>
      <dgm:spPr/>
    </dgm:pt>
    <dgm:pt modelId="{FA2B5BD6-D1C5-41A3-8565-932C2BB752CC}" type="pres">
      <dgm:prSet presAssocID="{684BA128-7AA0-4D10-83BD-7EFA324A3E17}" presName="iconRect" presStyleLbl="node1" presStyleIdx="2" presStyleCnt="3" custLinFactX="-30533" custLinFactNeighborX="-100000" custLinFactNeighborY="2251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46466BC-72D1-43E4-ACDC-4EC9BF4BEACD}" type="pres">
      <dgm:prSet presAssocID="{684BA128-7AA0-4D10-83BD-7EFA324A3E17}" presName="spaceRect" presStyleCnt="0"/>
      <dgm:spPr/>
    </dgm:pt>
    <dgm:pt modelId="{C188D5E9-C60F-41D3-A626-9375E830F255}" type="pres">
      <dgm:prSet presAssocID="{684BA128-7AA0-4D10-83BD-7EFA324A3E17}" presName="textRect" presStyleLbl="revTx" presStyleIdx="2" presStyleCnt="3" custLinFactY="-40362" custLinFactNeighborX="12154" custLinFactNeighborY="-100000">
        <dgm:presLayoutVars>
          <dgm:chMax val="1"/>
          <dgm:chPref val="1"/>
        </dgm:presLayoutVars>
      </dgm:prSet>
      <dgm:spPr/>
    </dgm:pt>
  </dgm:ptLst>
  <dgm:cxnLst>
    <dgm:cxn modelId="{FCAEBA37-3015-46A3-B814-CE1F66149007}" srcId="{10531D96-89C6-49B3-B912-BC8C501D3BE3}" destId="{AB46B691-2B87-4AF3-B636-6EEDC57393DF}" srcOrd="0" destOrd="0" parTransId="{0710C048-E85C-4BB1-8069-4DE4F079F53D}" sibTransId="{B148CF3D-640D-4EDE-9795-3E7C7AA47FD2}"/>
    <dgm:cxn modelId="{E2D81D6B-032A-3E45-ADFF-0345048FF737}" type="presOf" srcId="{10531D96-89C6-49B3-B912-BC8C501D3BE3}" destId="{E05A9ADF-4526-4C20-A698-09330C2CD992}" srcOrd="0" destOrd="0" presId="urn:microsoft.com/office/officeart/2018/2/layout/IconLabelList"/>
    <dgm:cxn modelId="{E6489B6B-616E-4B44-8D74-4C546F0DCDF3}" type="presOf" srcId="{AB46B691-2B87-4AF3-B636-6EEDC57393DF}" destId="{7B26879A-1C82-4686-85E2-B62419B62551}" srcOrd="0" destOrd="0" presId="urn:microsoft.com/office/officeart/2018/2/layout/IconLabelList"/>
    <dgm:cxn modelId="{56D99B85-C3F4-4C6E-A689-1E03C00E26AA}" srcId="{10531D96-89C6-49B3-B912-BC8C501D3BE3}" destId="{DA10B27A-0245-4FFA-A9BB-E656E3C310A9}" srcOrd="1" destOrd="0" parTransId="{9772A24C-E9E8-4784-B125-E9B66E92CA09}" sibTransId="{1265498B-B483-4545-A6E2-609749DDAC95}"/>
    <dgm:cxn modelId="{EB020A99-F7F9-8040-B80A-F76E92BC8186}" type="presOf" srcId="{DA10B27A-0245-4FFA-A9BB-E656E3C310A9}" destId="{FBAA833D-767C-46B9-8A52-2C0A88B875EF}" srcOrd="0" destOrd="0" presId="urn:microsoft.com/office/officeart/2018/2/layout/IconLabelList"/>
    <dgm:cxn modelId="{C162A9AC-15DB-4CE3-92F7-13A59FD9D14B}" srcId="{10531D96-89C6-49B3-B912-BC8C501D3BE3}" destId="{684BA128-7AA0-4D10-83BD-7EFA324A3E17}" srcOrd="2" destOrd="0" parTransId="{37C2A05A-0DDA-42D7-86E1-A656C0533959}" sibTransId="{13820ACA-4338-4A9C-A09F-0DF424EE8177}"/>
    <dgm:cxn modelId="{109684EF-00C1-5149-9254-0F11B3AE64D1}" type="presOf" srcId="{684BA128-7AA0-4D10-83BD-7EFA324A3E17}" destId="{C188D5E9-C60F-41D3-A626-9375E830F255}" srcOrd="0" destOrd="0" presId="urn:microsoft.com/office/officeart/2018/2/layout/IconLabelList"/>
    <dgm:cxn modelId="{7BA4D820-1C3E-6D4D-9A08-50FCB2258DCD}" type="presParOf" srcId="{E05A9ADF-4526-4C20-A698-09330C2CD992}" destId="{914A6E45-FA87-4458-B6A4-5905382A54C1}" srcOrd="0" destOrd="0" presId="urn:microsoft.com/office/officeart/2018/2/layout/IconLabelList"/>
    <dgm:cxn modelId="{B23B5958-A047-284E-B0D0-72B9D846FB01}" type="presParOf" srcId="{914A6E45-FA87-4458-B6A4-5905382A54C1}" destId="{7969B39D-F2E8-4A20-9759-7E121AFF8513}" srcOrd="0" destOrd="0" presId="urn:microsoft.com/office/officeart/2018/2/layout/IconLabelList"/>
    <dgm:cxn modelId="{26451BE8-FEB4-7045-BE75-ADD93657E3EA}" type="presParOf" srcId="{914A6E45-FA87-4458-B6A4-5905382A54C1}" destId="{3EE84BFE-0A1F-42F6-A5F0-1853057B644E}" srcOrd="1" destOrd="0" presId="urn:microsoft.com/office/officeart/2018/2/layout/IconLabelList"/>
    <dgm:cxn modelId="{EC585D26-07D2-7648-A00A-4826C40D7405}" type="presParOf" srcId="{914A6E45-FA87-4458-B6A4-5905382A54C1}" destId="{7B26879A-1C82-4686-85E2-B62419B62551}" srcOrd="2" destOrd="0" presId="urn:microsoft.com/office/officeart/2018/2/layout/IconLabelList"/>
    <dgm:cxn modelId="{3CCDAF60-6FF7-B948-8ADA-5B24AEA8F0A2}" type="presParOf" srcId="{E05A9ADF-4526-4C20-A698-09330C2CD992}" destId="{FBA7332C-FDBB-4FF0-AE98-791CF2E1E407}" srcOrd="1" destOrd="0" presId="urn:microsoft.com/office/officeart/2018/2/layout/IconLabelList"/>
    <dgm:cxn modelId="{4E0D02B8-D69A-7849-9FF7-81AF98BBA48A}" type="presParOf" srcId="{E05A9ADF-4526-4C20-A698-09330C2CD992}" destId="{84558FA0-5DFF-4D38-98A9-388C924D8E8E}" srcOrd="2" destOrd="0" presId="urn:microsoft.com/office/officeart/2018/2/layout/IconLabelList"/>
    <dgm:cxn modelId="{BEC7DB41-987E-1A48-87F8-049D51C9BB4B}" type="presParOf" srcId="{84558FA0-5DFF-4D38-98A9-388C924D8E8E}" destId="{760824B3-BA4D-4906-97ED-15AE57C4417A}" srcOrd="0" destOrd="0" presId="urn:microsoft.com/office/officeart/2018/2/layout/IconLabelList"/>
    <dgm:cxn modelId="{60A56D88-1B5D-B545-A2C4-077A0CFDC592}" type="presParOf" srcId="{84558FA0-5DFF-4D38-98A9-388C924D8E8E}" destId="{6198F94D-A1EE-42D2-B5FB-D1903693792A}" srcOrd="1" destOrd="0" presId="urn:microsoft.com/office/officeart/2018/2/layout/IconLabelList"/>
    <dgm:cxn modelId="{238A77C1-2AE4-0D44-9AB6-6FC5EE9DAD21}" type="presParOf" srcId="{84558FA0-5DFF-4D38-98A9-388C924D8E8E}" destId="{FBAA833D-767C-46B9-8A52-2C0A88B875EF}" srcOrd="2" destOrd="0" presId="urn:microsoft.com/office/officeart/2018/2/layout/IconLabelList"/>
    <dgm:cxn modelId="{BB97FC92-72E3-B34A-8E89-4CF08F4522C0}" type="presParOf" srcId="{E05A9ADF-4526-4C20-A698-09330C2CD992}" destId="{CE4A68D0-EFFF-4506-AC46-B549C2695ED3}" srcOrd="3" destOrd="0" presId="urn:microsoft.com/office/officeart/2018/2/layout/IconLabelList"/>
    <dgm:cxn modelId="{BDCDA352-3685-A442-93ED-8151E3F448E8}" type="presParOf" srcId="{E05A9ADF-4526-4C20-A698-09330C2CD992}" destId="{86B7807C-37B1-4F54-B282-A33B77DDDBE5}" srcOrd="4" destOrd="0" presId="urn:microsoft.com/office/officeart/2018/2/layout/IconLabelList"/>
    <dgm:cxn modelId="{00577FB0-3BBC-D240-B985-5C703540A2C1}" type="presParOf" srcId="{86B7807C-37B1-4F54-B282-A33B77DDDBE5}" destId="{FA2B5BD6-D1C5-41A3-8565-932C2BB752CC}" srcOrd="0" destOrd="0" presId="urn:microsoft.com/office/officeart/2018/2/layout/IconLabelList"/>
    <dgm:cxn modelId="{F7AE848E-7398-4747-BED9-086C69F5FE1C}" type="presParOf" srcId="{86B7807C-37B1-4F54-B282-A33B77DDDBE5}" destId="{546466BC-72D1-43E4-ACDC-4EC9BF4BEACD}" srcOrd="1" destOrd="0" presId="urn:microsoft.com/office/officeart/2018/2/layout/IconLabelList"/>
    <dgm:cxn modelId="{A890C142-7140-7241-A0DA-2EB36CE68974}" type="presParOf" srcId="{86B7807C-37B1-4F54-B282-A33B77DDDBE5}" destId="{C188D5E9-C60F-41D3-A626-9375E830F2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E3F7-A11F-4617-8DFF-02CE8E06D79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7B46E5-CE9A-4927-AADF-44742D3BE582}">
      <dgm:prSet/>
      <dgm:spPr/>
      <dgm:t>
        <a:bodyPr/>
        <a:lstStyle/>
        <a:p>
          <a:r>
            <a:rPr lang="en-US" dirty="0"/>
            <a:t>Data normalisation to reduce redundancy</a:t>
          </a:r>
        </a:p>
      </dgm:t>
    </dgm:pt>
    <dgm:pt modelId="{554ABCE3-71A6-4E66-BA41-5A34F2B70B4F}" type="parTrans" cxnId="{27E87CE4-410E-4425-B561-660FC01F7E3B}">
      <dgm:prSet/>
      <dgm:spPr/>
      <dgm:t>
        <a:bodyPr/>
        <a:lstStyle/>
        <a:p>
          <a:endParaRPr lang="en-US"/>
        </a:p>
      </dgm:t>
    </dgm:pt>
    <dgm:pt modelId="{E251A772-00C1-4EA3-9587-F482559B8F62}" type="sibTrans" cxnId="{27E87CE4-410E-4425-B561-660FC01F7E3B}">
      <dgm:prSet phldrT="01" phldr="0"/>
      <dgm:spPr/>
      <dgm:t>
        <a:bodyPr/>
        <a:lstStyle/>
        <a:p>
          <a:endParaRPr lang="en-US" dirty="0"/>
        </a:p>
      </dgm:t>
    </dgm:pt>
    <dgm:pt modelId="{0E5E6710-5D1E-4833-9CF9-A5ED4D26C566}">
      <dgm:prSet/>
      <dgm:spPr/>
      <dgm:t>
        <a:bodyPr/>
        <a:lstStyle/>
        <a:p>
          <a:r>
            <a:rPr lang="en-US" dirty="0"/>
            <a:t>Split JSON data to different data frames to remove repetition</a:t>
          </a:r>
        </a:p>
      </dgm:t>
    </dgm:pt>
    <dgm:pt modelId="{E90ABD7B-35B1-4EB8-92A6-3FC63C24E02A}" type="parTrans" cxnId="{148544DC-D197-439B-A6A8-4050F95DC45E}">
      <dgm:prSet/>
      <dgm:spPr/>
      <dgm:t>
        <a:bodyPr/>
        <a:lstStyle/>
        <a:p>
          <a:endParaRPr lang="en-US"/>
        </a:p>
      </dgm:t>
    </dgm:pt>
    <dgm:pt modelId="{FB01F5D5-B606-4055-B23D-26ABA1EDDBC0}" type="sibTrans" cxnId="{148544DC-D197-439B-A6A8-4050F95DC45E}">
      <dgm:prSet phldrT="02" phldr="0"/>
      <dgm:spPr/>
      <dgm:t>
        <a:bodyPr/>
        <a:lstStyle/>
        <a:p>
          <a:endParaRPr lang="en-US"/>
        </a:p>
      </dgm:t>
    </dgm:pt>
    <dgm:pt modelId="{AB2EEC6D-A1B9-48DA-B047-FBF962B95417}">
      <dgm:prSet/>
      <dgm:spPr/>
      <dgm:t>
        <a:bodyPr/>
        <a:lstStyle/>
        <a:p>
          <a:r>
            <a:rPr lang="en-US" dirty="0"/>
            <a:t>Drop unnecessary columns</a:t>
          </a:r>
        </a:p>
      </dgm:t>
    </dgm:pt>
    <dgm:pt modelId="{E14A4AD7-9803-47B6-9B38-7B98ECC80550}" type="parTrans" cxnId="{0BF49FCD-8E11-427F-B3D1-B9EA31E395A1}">
      <dgm:prSet/>
      <dgm:spPr/>
      <dgm:t>
        <a:bodyPr/>
        <a:lstStyle/>
        <a:p>
          <a:endParaRPr lang="en-US"/>
        </a:p>
      </dgm:t>
    </dgm:pt>
    <dgm:pt modelId="{73D2255A-CEAF-4EEC-A9F5-CA0361092E48}" type="sibTrans" cxnId="{0BF49FCD-8E11-427F-B3D1-B9EA31E395A1}">
      <dgm:prSet phldrT="03" phldr="0"/>
      <dgm:spPr/>
      <dgm:t>
        <a:bodyPr/>
        <a:lstStyle/>
        <a:p>
          <a:endParaRPr lang="en-US"/>
        </a:p>
      </dgm:t>
    </dgm:pt>
    <dgm:pt modelId="{5F2D63D8-85F4-4980-B869-084B9625B3A3}">
      <dgm:prSet/>
      <dgm:spPr/>
      <dgm:t>
        <a:bodyPr/>
        <a:lstStyle/>
        <a:p>
          <a:r>
            <a:rPr lang="en-US"/>
            <a:t>Filter out outliers or incomplete data</a:t>
          </a:r>
        </a:p>
      </dgm:t>
    </dgm:pt>
    <dgm:pt modelId="{F0005267-7468-4CB5-9DBF-99914BBC922B}" type="parTrans" cxnId="{A6051F41-F43A-4776-A46E-E804986EDAF4}">
      <dgm:prSet/>
      <dgm:spPr/>
      <dgm:t>
        <a:bodyPr/>
        <a:lstStyle/>
        <a:p>
          <a:endParaRPr lang="en-US"/>
        </a:p>
      </dgm:t>
    </dgm:pt>
    <dgm:pt modelId="{64986816-D3A5-4B37-8219-EC051A308350}" type="sibTrans" cxnId="{A6051F41-F43A-4776-A46E-E804986EDAF4}">
      <dgm:prSet phldrT="04" phldr="0"/>
      <dgm:spPr/>
      <dgm:t>
        <a:bodyPr/>
        <a:lstStyle/>
        <a:p>
          <a:endParaRPr lang="en-US"/>
        </a:p>
      </dgm:t>
    </dgm:pt>
    <dgm:pt modelId="{9E28E84A-6603-C548-BD02-E17F2CCA285A}" type="pres">
      <dgm:prSet presAssocID="{5355E3F7-A11F-4617-8DFF-02CE8E06D794}" presName="diagram" presStyleCnt="0">
        <dgm:presLayoutVars>
          <dgm:dir/>
          <dgm:resizeHandles val="exact"/>
        </dgm:presLayoutVars>
      </dgm:prSet>
      <dgm:spPr/>
    </dgm:pt>
    <dgm:pt modelId="{29D878A4-880D-FA4F-8126-E4CFB0A83DF7}" type="pres">
      <dgm:prSet presAssocID="{577B46E5-CE9A-4927-AADF-44742D3BE582}" presName="node" presStyleLbl="node1" presStyleIdx="0" presStyleCnt="4" custLinFactNeighborX="19165" custLinFactNeighborY="-57038">
        <dgm:presLayoutVars>
          <dgm:bulletEnabled val="1"/>
        </dgm:presLayoutVars>
      </dgm:prSet>
      <dgm:spPr/>
    </dgm:pt>
    <dgm:pt modelId="{3791971B-AF80-C548-A23F-0F6FB6255303}" type="pres">
      <dgm:prSet presAssocID="{E251A772-00C1-4EA3-9587-F482559B8F62}" presName="sibTrans" presStyleCnt="0"/>
      <dgm:spPr/>
    </dgm:pt>
    <dgm:pt modelId="{846DB573-6FF8-6C4B-A9B1-695E523FD46A}" type="pres">
      <dgm:prSet presAssocID="{0E5E6710-5D1E-4833-9CF9-A5ED4D26C566}" presName="node" presStyleLbl="node1" presStyleIdx="1" presStyleCnt="4" custLinFactNeighborX="-5475" custLinFactNeighborY="18872">
        <dgm:presLayoutVars>
          <dgm:bulletEnabled val="1"/>
        </dgm:presLayoutVars>
      </dgm:prSet>
      <dgm:spPr/>
    </dgm:pt>
    <dgm:pt modelId="{A6B359BC-7C7A-E34A-8F74-A895DE3EEAC3}" type="pres">
      <dgm:prSet presAssocID="{FB01F5D5-B606-4055-B23D-26ABA1EDDBC0}" presName="sibTrans" presStyleCnt="0"/>
      <dgm:spPr/>
    </dgm:pt>
    <dgm:pt modelId="{9986EF12-E438-C54D-AD94-6C5CBE386F8B}" type="pres">
      <dgm:prSet presAssocID="{AB2EEC6D-A1B9-48DA-B047-FBF962B95417}" presName="node" presStyleLbl="node1" presStyleIdx="2" presStyleCnt="4" custLinFactNeighborX="17340" custLinFactNeighborY="-20610">
        <dgm:presLayoutVars>
          <dgm:bulletEnabled val="1"/>
        </dgm:presLayoutVars>
      </dgm:prSet>
      <dgm:spPr/>
    </dgm:pt>
    <dgm:pt modelId="{FD7D824B-7F13-6542-9810-B2A787F1E709}" type="pres">
      <dgm:prSet presAssocID="{73D2255A-CEAF-4EEC-A9F5-CA0361092E48}" presName="sibTrans" presStyleCnt="0"/>
      <dgm:spPr/>
    </dgm:pt>
    <dgm:pt modelId="{C59CF237-1743-CA47-A86E-68B57E87DB2C}" type="pres">
      <dgm:prSet presAssocID="{5F2D63D8-85F4-4980-B869-084B9625B3A3}" presName="node" presStyleLbl="node1" presStyleIdx="3" presStyleCnt="4" custLinFactNeighborX="-7758" custLinFactNeighborY="55917">
        <dgm:presLayoutVars>
          <dgm:bulletEnabled val="1"/>
        </dgm:presLayoutVars>
      </dgm:prSet>
      <dgm:spPr/>
    </dgm:pt>
  </dgm:ptLst>
  <dgm:cxnLst>
    <dgm:cxn modelId="{0B8F802B-7587-6847-84AA-17C4545A5834}" type="presOf" srcId="{0E5E6710-5D1E-4833-9CF9-A5ED4D26C566}" destId="{846DB573-6FF8-6C4B-A9B1-695E523FD46A}" srcOrd="0" destOrd="0" presId="urn:microsoft.com/office/officeart/2005/8/layout/default"/>
    <dgm:cxn modelId="{5C2BD13D-0BA3-FE48-835A-F131E2372A5A}" type="presOf" srcId="{577B46E5-CE9A-4927-AADF-44742D3BE582}" destId="{29D878A4-880D-FA4F-8126-E4CFB0A83DF7}" srcOrd="0" destOrd="0" presId="urn:microsoft.com/office/officeart/2005/8/layout/default"/>
    <dgm:cxn modelId="{A6051F41-F43A-4776-A46E-E804986EDAF4}" srcId="{5355E3F7-A11F-4617-8DFF-02CE8E06D794}" destId="{5F2D63D8-85F4-4980-B869-084B9625B3A3}" srcOrd="3" destOrd="0" parTransId="{F0005267-7468-4CB5-9DBF-99914BBC922B}" sibTransId="{64986816-D3A5-4B37-8219-EC051A308350}"/>
    <dgm:cxn modelId="{85B2657A-9BAF-D74C-9823-DCA99D8F3499}" type="presOf" srcId="{5355E3F7-A11F-4617-8DFF-02CE8E06D794}" destId="{9E28E84A-6603-C548-BD02-E17F2CCA285A}" srcOrd="0" destOrd="0" presId="urn:microsoft.com/office/officeart/2005/8/layout/default"/>
    <dgm:cxn modelId="{614A8380-3E8A-9A40-9EA8-FF1580204C5B}" type="presOf" srcId="{AB2EEC6D-A1B9-48DA-B047-FBF962B95417}" destId="{9986EF12-E438-C54D-AD94-6C5CBE386F8B}" srcOrd="0" destOrd="0" presId="urn:microsoft.com/office/officeart/2005/8/layout/default"/>
    <dgm:cxn modelId="{40B21A83-9058-1E4C-A60D-A58A88CC575D}" type="presOf" srcId="{5F2D63D8-85F4-4980-B869-084B9625B3A3}" destId="{C59CF237-1743-CA47-A86E-68B57E87DB2C}" srcOrd="0" destOrd="0" presId="urn:microsoft.com/office/officeart/2005/8/layout/default"/>
    <dgm:cxn modelId="{0BF49FCD-8E11-427F-B3D1-B9EA31E395A1}" srcId="{5355E3F7-A11F-4617-8DFF-02CE8E06D794}" destId="{AB2EEC6D-A1B9-48DA-B047-FBF962B95417}" srcOrd="2" destOrd="0" parTransId="{E14A4AD7-9803-47B6-9B38-7B98ECC80550}" sibTransId="{73D2255A-CEAF-4EEC-A9F5-CA0361092E48}"/>
    <dgm:cxn modelId="{148544DC-D197-439B-A6A8-4050F95DC45E}" srcId="{5355E3F7-A11F-4617-8DFF-02CE8E06D794}" destId="{0E5E6710-5D1E-4833-9CF9-A5ED4D26C566}" srcOrd="1" destOrd="0" parTransId="{E90ABD7B-35B1-4EB8-92A6-3FC63C24E02A}" sibTransId="{FB01F5D5-B606-4055-B23D-26ABA1EDDBC0}"/>
    <dgm:cxn modelId="{27E87CE4-410E-4425-B561-660FC01F7E3B}" srcId="{5355E3F7-A11F-4617-8DFF-02CE8E06D794}" destId="{577B46E5-CE9A-4927-AADF-44742D3BE582}" srcOrd="0" destOrd="0" parTransId="{554ABCE3-71A6-4E66-BA41-5A34F2B70B4F}" sibTransId="{E251A772-00C1-4EA3-9587-F482559B8F62}"/>
    <dgm:cxn modelId="{97C9D938-C265-8C44-A86E-4D4357F43F81}" type="presParOf" srcId="{9E28E84A-6603-C548-BD02-E17F2CCA285A}" destId="{29D878A4-880D-FA4F-8126-E4CFB0A83DF7}" srcOrd="0" destOrd="0" presId="urn:microsoft.com/office/officeart/2005/8/layout/default"/>
    <dgm:cxn modelId="{248689D8-7A83-1F4E-A213-BE2B5BE7836A}" type="presParOf" srcId="{9E28E84A-6603-C548-BD02-E17F2CCA285A}" destId="{3791971B-AF80-C548-A23F-0F6FB6255303}" srcOrd="1" destOrd="0" presId="urn:microsoft.com/office/officeart/2005/8/layout/default"/>
    <dgm:cxn modelId="{7F8FE366-70E5-F84B-A41D-6126DE3D049A}" type="presParOf" srcId="{9E28E84A-6603-C548-BD02-E17F2CCA285A}" destId="{846DB573-6FF8-6C4B-A9B1-695E523FD46A}" srcOrd="2" destOrd="0" presId="urn:microsoft.com/office/officeart/2005/8/layout/default"/>
    <dgm:cxn modelId="{D19126A7-1425-EC49-BF1B-86FC2DE95F68}" type="presParOf" srcId="{9E28E84A-6603-C548-BD02-E17F2CCA285A}" destId="{A6B359BC-7C7A-E34A-8F74-A895DE3EEAC3}" srcOrd="3" destOrd="0" presId="urn:microsoft.com/office/officeart/2005/8/layout/default"/>
    <dgm:cxn modelId="{66E0EA1A-9361-1F47-83F3-22F8FC451600}" type="presParOf" srcId="{9E28E84A-6603-C548-BD02-E17F2CCA285A}" destId="{9986EF12-E438-C54D-AD94-6C5CBE386F8B}" srcOrd="4" destOrd="0" presId="urn:microsoft.com/office/officeart/2005/8/layout/default"/>
    <dgm:cxn modelId="{E3864F4D-5157-0445-A43C-23AE074B017F}" type="presParOf" srcId="{9E28E84A-6603-C548-BD02-E17F2CCA285A}" destId="{FD7D824B-7F13-6542-9810-B2A787F1E709}" srcOrd="5" destOrd="0" presId="urn:microsoft.com/office/officeart/2005/8/layout/default"/>
    <dgm:cxn modelId="{638A4E7F-D59A-BC46-949C-84AB1E4F4B8E}" type="presParOf" srcId="{9E28E84A-6603-C548-BD02-E17F2CCA285A}" destId="{C59CF237-1743-CA47-A86E-68B57E87DB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9B39D-F2E8-4A20-9759-7E121AFF8513}">
      <dsp:nvSpPr>
        <dsp:cNvPr id="0" name=""/>
        <dsp:cNvSpPr/>
      </dsp:nvSpPr>
      <dsp:spPr>
        <a:xfrm>
          <a:off x="1709648" y="414379"/>
          <a:ext cx="952256" cy="952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6879A-1C82-4686-85E2-B62419B62551}">
      <dsp:nvSpPr>
        <dsp:cNvPr id="0" name=""/>
        <dsp:cNvSpPr/>
      </dsp:nvSpPr>
      <dsp:spPr>
        <a:xfrm>
          <a:off x="2812276" y="599622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 temperature readings </a:t>
          </a:r>
        </a:p>
      </dsp:txBody>
      <dsp:txXfrm>
        <a:off x="2812276" y="599622"/>
        <a:ext cx="2116125" cy="720000"/>
      </dsp:txXfrm>
    </dsp:sp>
    <dsp:sp modelId="{760824B3-BA4D-4906-97ED-15AE57C4417A}">
      <dsp:nvSpPr>
        <dsp:cNvPr id="0" name=""/>
        <dsp:cNvSpPr/>
      </dsp:nvSpPr>
      <dsp:spPr>
        <a:xfrm>
          <a:off x="1681500" y="1809996"/>
          <a:ext cx="952256" cy="95225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A833D-767C-46B9-8A52-2C0A88B875EF}">
      <dsp:nvSpPr>
        <dsp:cNvPr id="0" name=""/>
        <dsp:cNvSpPr/>
      </dsp:nvSpPr>
      <dsp:spPr>
        <a:xfrm>
          <a:off x="2817037" y="1995623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Humidity readings</a:t>
          </a:r>
        </a:p>
      </dsp:txBody>
      <dsp:txXfrm>
        <a:off x="2817037" y="1995623"/>
        <a:ext cx="2116125" cy="720000"/>
      </dsp:txXfrm>
    </dsp:sp>
    <dsp:sp modelId="{FA2B5BD6-D1C5-41A3-8565-932C2BB752CC}">
      <dsp:nvSpPr>
        <dsp:cNvPr id="0" name=""/>
        <dsp:cNvSpPr/>
      </dsp:nvSpPr>
      <dsp:spPr>
        <a:xfrm>
          <a:off x="1709863" y="3150641"/>
          <a:ext cx="952256" cy="95225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8D5E9-C60F-41D3-A626-9375E830F255}">
      <dsp:nvSpPr>
        <dsp:cNvPr id="0" name=""/>
        <dsp:cNvSpPr/>
      </dsp:nvSpPr>
      <dsp:spPr>
        <a:xfrm>
          <a:off x="2628131" y="3198540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HDB transaction prices </a:t>
          </a:r>
        </a:p>
      </dsp:txBody>
      <dsp:txXfrm>
        <a:off x="2628131" y="3198540"/>
        <a:ext cx="21161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878A4-880D-FA4F-8126-E4CFB0A83DF7}">
      <dsp:nvSpPr>
        <dsp:cNvPr id="0" name=""/>
        <dsp:cNvSpPr/>
      </dsp:nvSpPr>
      <dsp:spPr>
        <a:xfrm>
          <a:off x="519685" y="434870"/>
          <a:ext cx="2708017" cy="16248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normalisation to reduce redundancy</a:t>
          </a:r>
        </a:p>
      </dsp:txBody>
      <dsp:txXfrm>
        <a:off x="519685" y="434870"/>
        <a:ext cx="2708017" cy="1624810"/>
      </dsp:txXfrm>
    </dsp:sp>
    <dsp:sp modelId="{846DB573-6FF8-6C4B-A9B1-695E523FD46A}">
      <dsp:nvSpPr>
        <dsp:cNvPr id="0" name=""/>
        <dsp:cNvSpPr/>
      </dsp:nvSpPr>
      <dsp:spPr>
        <a:xfrm>
          <a:off x="2831249" y="1668264"/>
          <a:ext cx="2708017" cy="16248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Split JSON data to different data frames to remove repetition</a:t>
          </a:r>
        </a:p>
      </dsp:txBody>
      <dsp:txXfrm>
        <a:off x="2831249" y="1668264"/>
        <a:ext cx="2708017" cy="1624810"/>
      </dsp:txXfrm>
    </dsp:sp>
    <dsp:sp modelId="{9986EF12-E438-C54D-AD94-6C5CBE386F8B}">
      <dsp:nvSpPr>
        <dsp:cNvPr id="0" name=""/>
        <dsp:cNvSpPr/>
      </dsp:nvSpPr>
      <dsp:spPr>
        <a:xfrm>
          <a:off x="470264" y="2922368"/>
          <a:ext cx="2708017" cy="16248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unnecessary columns</a:t>
          </a:r>
        </a:p>
      </dsp:txBody>
      <dsp:txXfrm>
        <a:off x="470264" y="2922368"/>
        <a:ext cx="2708017" cy="1624810"/>
      </dsp:txXfrm>
    </dsp:sp>
    <dsp:sp modelId="{C59CF237-1743-CA47-A86E-68B57E87DB2C}">
      <dsp:nvSpPr>
        <dsp:cNvPr id="0" name=""/>
        <dsp:cNvSpPr/>
      </dsp:nvSpPr>
      <dsp:spPr>
        <a:xfrm>
          <a:off x="2769425" y="4165787"/>
          <a:ext cx="2708017" cy="1624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 out outliers or incomplete data</a:t>
          </a:r>
        </a:p>
      </dsp:txBody>
      <dsp:txXfrm>
        <a:off x="2769425" y="4165787"/>
        <a:ext cx="2708017" cy="1624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B680EC-0B2C-776B-04FC-10033E8BF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9F7D1-7262-E11F-E2BE-C509881FB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0BE6F-0FA2-7E47-9FD2-93572E990E9B}" type="datetimeFigureOut">
              <a:rPr lang="en-JP" smtClean="0"/>
              <a:t>2024/11/29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3B6D-F9A9-A015-E434-53190EE451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D73D0-F20B-9EC4-5E5E-B9EBD7108D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4C6-82C1-1548-BC6F-0A6278DC89D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7265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D1E-7460-3949-A5D9-3686C05CAB3E}" type="datetimeFigureOut">
              <a:rPr lang="en-JP" smtClean="0"/>
              <a:t>2024/11/29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3F68-5A72-EF46-82A0-76C454F441E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755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598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0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2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894F7E7-067F-CD6E-6C15-4C6D48191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0500" r="1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2600-2A46-AB3A-9054-6E8A1866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JP" sz="6800" dirty="0"/>
              <a:t>Generation SG</a:t>
            </a:r>
            <a:br>
              <a:rPr lang="en-JP" sz="6800" dirty="0"/>
            </a:br>
            <a:r>
              <a:rPr lang="en-JP" sz="6800" dirty="0"/>
              <a:t>JDE05 Interim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8643-D251-6E95-0366-60225CA1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JP" dirty="0"/>
              <a:t>By</a:t>
            </a:r>
          </a:p>
          <a:p>
            <a:pPr algn="l"/>
            <a:r>
              <a:rPr lang="en-JP" dirty="0"/>
              <a:t>Daniel, Pin Pin, Pin Yeen, Shawn</a:t>
            </a:r>
          </a:p>
          <a:p>
            <a:pPr algn="l"/>
            <a:r>
              <a:rPr lang="en-JP" dirty="0"/>
              <a:t>DPPS</a:t>
            </a:r>
          </a:p>
        </p:txBody>
      </p:sp>
    </p:spTree>
    <p:extLst>
      <p:ext uri="{BB962C8B-B14F-4D97-AF65-F5344CB8AC3E}">
        <p14:creationId xmlns:p14="http://schemas.microsoft.com/office/powerpoint/2010/main" val="221193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with a location pin&#10;&#10;Description automatically generated">
            <a:extLst>
              <a:ext uri="{FF2B5EF4-FFF2-40B4-BE49-F238E27FC236}">
                <a16:creationId xmlns:a16="http://schemas.microsoft.com/office/drawing/2014/main" id="{CDCC77BE-70EA-07C1-B1D5-4AD596AA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50" y="307377"/>
            <a:ext cx="6628940" cy="423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D768E-F2F5-8CFD-1C4D-9288FE9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3" y="772876"/>
            <a:ext cx="4064000" cy="1738422"/>
          </a:xfrm>
        </p:spPr>
        <p:txBody>
          <a:bodyPr>
            <a:normAutofit fontScale="90000"/>
          </a:bodyPr>
          <a:lstStyle/>
          <a:p>
            <a:r>
              <a:rPr lang="en-JP" dirty="0"/>
              <a:t>Mapping HDB towns to weather stations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8E11C56-992F-1C6B-D201-99AB8D26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11" y="3338362"/>
            <a:ext cx="6628939" cy="3212261"/>
          </a:xfrm>
          <a:prstGeom prst="rect">
            <a:avLst/>
          </a:prstGeom>
          <a:effectLst>
            <a:outerShdw blurRad="449707" dist="133764" dir="17400000" sx="105000" sy="105000" algn="bl" rotWithShape="0">
              <a:prstClr val="black">
                <a:alpha val="38000"/>
              </a:prstClr>
            </a:outerShdw>
          </a:effectLst>
        </p:spPr>
      </p:pic>
      <p:pic>
        <p:nvPicPr>
          <p:cNvPr id="17" name="Picture 16" descr="A white logo with a pin on a map&#10;&#10;Description automatically generated">
            <a:extLst>
              <a:ext uri="{FF2B5EF4-FFF2-40B4-BE49-F238E27FC236}">
                <a16:creationId xmlns:a16="http://schemas.microsoft.com/office/drawing/2014/main" id="{2F2D6FD9-EC77-71A9-9260-8B09DE8A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80" y="1779120"/>
            <a:ext cx="1738422" cy="1738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A2851-CB76-4DA7-7385-AAD1521F0DF2}"/>
              </a:ext>
            </a:extLst>
          </p:cNvPr>
          <p:cNvSpPr txBox="1"/>
          <p:nvPr/>
        </p:nvSpPr>
        <p:spPr>
          <a:xfrm>
            <a:off x="9694761" y="2511298"/>
            <a:ext cx="194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Ang Mo Kio town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0A8C-5ED8-C982-A122-40E7BF023D5D}"/>
              </a:ext>
            </a:extLst>
          </p:cNvPr>
          <p:cNvSpPr txBox="1"/>
          <p:nvPr/>
        </p:nvSpPr>
        <p:spPr>
          <a:xfrm>
            <a:off x="9641505" y="3155384"/>
            <a:ext cx="173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Bishan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59BCB-EBAB-34C3-8920-77400CCC39B2}"/>
              </a:ext>
            </a:extLst>
          </p:cNvPr>
          <p:cNvSpPr txBox="1"/>
          <p:nvPr/>
        </p:nvSpPr>
        <p:spPr>
          <a:xfrm>
            <a:off x="5377718" y="893129"/>
            <a:ext cx="17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JP" dirty="0">
                <a:solidFill>
                  <a:schemeClr val="bg1"/>
                </a:solidFill>
              </a:rPr>
              <a:t>Ang Mo Kio ave 5 station</a:t>
            </a:r>
          </a:p>
        </p:txBody>
      </p:sp>
    </p:spTree>
    <p:extLst>
      <p:ext uri="{BB962C8B-B14F-4D97-AF65-F5344CB8AC3E}">
        <p14:creationId xmlns:p14="http://schemas.microsoft.com/office/powerpoint/2010/main" val="111287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C50BFF-1847-92F9-BFF8-40923FC29712}"/>
              </a:ext>
            </a:extLst>
          </p:cNvPr>
          <p:cNvSpPr/>
          <p:nvPr/>
        </p:nvSpPr>
        <p:spPr>
          <a:xfrm>
            <a:off x="5105401" y="1913465"/>
            <a:ext cx="6011334" cy="3210739"/>
          </a:xfrm>
          <a:prstGeom prst="rect">
            <a:avLst/>
          </a:prstGeom>
          <a:solidFill>
            <a:schemeClr val="dk1">
              <a:alpha val="45977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09ED4-EC9B-7B66-57D9-1608D21E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281642"/>
            <a:ext cx="9144000" cy="1263649"/>
          </a:xfrm>
        </p:spPr>
        <p:txBody>
          <a:bodyPr>
            <a:normAutofit/>
          </a:bodyPr>
          <a:lstStyle/>
          <a:p>
            <a:r>
              <a:rPr lang="en-JP" dirty="0"/>
              <a:t>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56B1-9001-CD39-E367-1E0511E8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7" y="2150533"/>
            <a:ext cx="6011334" cy="2973671"/>
          </a:xfrm>
        </p:spPr>
        <p:txBody>
          <a:bodyPr/>
          <a:lstStyle/>
          <a:p>
            <a:r>
              <a:rPr lang="en-JP" dirty="0"/>
              <a:t>Move data into project database</a:t>
            </a:r>
          </a:p>
          <a:p>
            <a:r>
              <a:rPr lang="en-JP" dirty="0"/>
              <a:t>Database consists of five tables: </a:t>
            </a:r>
            <a:br>
              <a:rPr lang="en-JP" dirty="0"/>
            </a:br>
            <a:r>
              <a:rPr lang="en-JP" dirty="0"/>
              <a:t>air temperature, humidity, weather station locations, HDB resale prices</a:t>
            </a:r>
          </a:p>
          <a:p>
            <a:r>
              <a:rPr lang="en-JP" dirty="0"/>
              <a:t>PM2.5 table is available for future analysis</a:t>
            </a:r>
          </a:p>
        </p:txBody>
      </p:sp>
      <p:pic>
        <p:nvPicPr>
          <p:cNvPr id="9" name="Picture 8" descr="A blue elephant head with white outline&#10;&#10;Description automatically generated">
            <a:extLst>
              <a:ext uri="{FF2B5EF4-FFF2-40B4-BE49-F238E27FC236}">
                <a16:creationId xmlns:a16="http://schemas.microsoft.com/office/drawing/2014/main" id="{B125E080-1C4E-ACD3-46D6-15828A0D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8667" cy="58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EDF3F4-09B4-782C-D58D-B43DC0B0150D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43A7A-578B-343E-9FAB-88C54AF9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106" y="797762"/>
            <a:ext cx="3581877" cy="1999226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E</a:t>
            </a:r>
            <a:r>
              <a:rPr lang="en-JP" dirty="0"/>
              <a:t>ntity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R</a:t>
            </a:r>
            <a:r>
              <a:rPr lang="en-JP" dirty="0"/>
              <a:t>elationship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D</a:t>
            </a:r>
            <a:r>
              <a:rPr lang="en-JP" dirty="0"/>
              <a:t>iagram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1D1F87-F9CB-BF34-9AFC-8ABD2DC8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749" y="524965"/>
            <a:ext cx="6901796" cy="5808069"/>
          </a:xfr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6E55821A-6EF6-9A36-C4B5-7584E9E40915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1" name="Triangle 9">
            <a:extLst>
              <a:ext uri="{FF2B5EF4-FFF2-40B4-BE49-F238E27FC236}">
                <a16:creationId xmlns:a16="http://schemas.microsoft.com/office/drawing/2014/main" id="{29DE2A0D-0A62-1C94-0DD1-758C66C52B23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8E5D2-36A0-DBE3-DD91-841B486E421A}"/>
              </a:ext>
            </a:extLst>
          </p:cNvPr>
          <p:cNvSpPr txBox="1">
            <a:spLocks/>
          </p:cNvSpPr>
          <p:nvPr/>
        </p:nvSpPr>
        <p:spPr>
          <a:xfrm>
            <a:off x="8182106" y="3047999"/>
            <a:ext cx="3581877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/>
              <a:t>Database Model:  Relational Model</a:t>
            </a:r>
          </a:p>
          <a:p>
            <a:r>
              <a:rPr lang="en-JP" dirty="0"/>
              <a:t>Future Consideration: </a:t>
            </a:r>
            <a:r>
              <a:rPr lang="en-JP"/>
              <a:t>Dimensional Galaxy Model </a:t>
            </a:r>
            <a:r>
              <a:rPr lang="en-JP" dirty="0"/>
              <a:t>to further reduce dependencies and redunduncies  </a:t>
            </a:r>
          </a:p>
        </p:txBody>
      </p:sp>
    </p:spTree>
    <p:extLst>
      <p:ext uri="{BB962C8B-B14F-4D97-AF65-F5344CB8AC3E}">
        <p14:creationId xmlns:p14="http://schemas.microsoft.com/office/powerpoint/2010/main" val="255767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A0C5-17CD-4C82-F691-9F9C5C09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Analysis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CF89-CED4-CB09-309E-58C399327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Power BI Charts / bubbles</a:t>
            </a:r>
          </a:p>
        </p:txBody>
      </p:sp>
    </p:spTree>
    <p:extLst>
      <p:ext uri="{BB962C8B-B14F-4D97-AF65-F5344CB8AC3E}">
        <p14:creationId xmlns:p14="http://schemas.microsoft.com/office/powerpoint/2010/main" val="198774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42EC-436F-489E-E345-28609E6B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Analysis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13C4D-8C3E-2ADE-4141-734A2AD95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37040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7D3C-2606-29AF-02B6-0FDD63EE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Analysis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25DA-828C-1E50-9B70-B0E61291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61301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6F3C3-1A0F-DD8D-DA71-BF3DE7FD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4000"/>
            <a:ext cx="6095998" cy="1382183"/>
          </a:xfrm>
        </p:spPr>
        <p:txBody>
          <a:bodyPr anchor="b">
            <a:normAutofit/>
          </a:bodyPr>
          <a:lstStyle/>
          <a:p>
            <a:br>
              <a:rPr lang="en-JP" dirty="0"/>
            </a:br>
            <a:r>
              <a:rPr lang="en-JP" dirty="0"/>
              <a:t> Initial objective</a:t>
            </a:r>
          </a:p>
        </p:txBody>
      </p:sp>
      <p:pic>
        <p:nvPicPr>
          <p:cNvPr id="47" name="Picture 46" descr="Miniature airplane">
            <a:extLst>
              <a:ext uri="{FF2B5EF4-FFF2-40B4-BE49-F238E27FC236}">
                <a16:creationId xmlns:a16="http://schemas.microsoft.com/office/drawing/2014/main" id="{1925D12E-3DDB-B48A-A923-0F215A09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46" r="24653" b="-1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8" name="Freeform: Shape 4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BA76-09B4-C10C-BDB9-40766599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896533"/>
            <a:ext cx="6095998" cy="4080934"/>
          </a:xfrm>
        </p:spPr>
        <p:txBody>
          <a:bodyPr>
            <a:normAutofit/>
          </a:bodyPr>
          <a:lstStyle/>
          <a:p>
            <a:r>
              <a:rPr lang="en-JP" dirty="0"/>
              <a:t>Local favourite: </a:t>
            </a:r>
            <a:br>
              <a:rPr lang="en-JP" dirty="0"/>
            </a:br>
            <a:r>
              <a:rPr lang="en-JP" dirty="0"/>
              <a:t>Air tickets before and after COVID</a:t>
            </a:r>
            <a:br>
              <a:rPr lang="en-JP" dirty="0"/>
            </a:br>
            <a:endParaRPr lang="en-JP" dirty="0"/>
          </a:p>
          <a:p>
            <a:r>
              <a:rPr lang="en-JP" dirty="0"/>
              <a:t>Pursued several sources like </a:t>
            </a:r>
            <a:r>
              <a:rPr lang="en-US" b="0" i="0" dirty="0">
                <a:effectLst/>
                <a:latin typeface="Google Sans"/>
              </a:rPr>
              <a:t>Amadeus, Trip.com, Booking.com, Singapore Airlines, Agoda, Expedia etc.</a:t>
            </a:r>
            <a:br>
              <a:rPr lang="en-US" b="0" i="0" dirty="0">
                <a:effectLst/>
                <a:latin typeface="Google Sans"/>
              </a:rPr>
            </a:br>
            <a:endParaRPr lang="en-US" b="0" i="0" dirty="0">
              <a:effectLst/>
              <a:latin typeface="Google Sans"/>
            </a:endParaRPr>
          </a:p>
          <a:p>
            <a:r>
              <a:rPr lang="en-US" dirty="0">
                <a:latin typeface="Google Sans"/>
              </a:rPr>
              <a:t>None provided historical prices, only booking of flight and lodging</a:t>
            </a:r>
            <a:endParaRPr lang="en-JP" dirty="0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0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9C166E-B0D1-7873-FFF5-4FE6A2F8A26B}"/>
              </a:ext>
            </a:extLst>
          </p:cNvPr>
          <p:cNvSpPr txBox="1">
            <a:spLocks/>
          </p:cNvSpPr>
          <p:nvPr/>
        </p:nvSpPr>
        <p:spPr>
          <a:xfrm>
            <a:off x="761999" y="168276"/>
            <a:ext cx="6095998" cy="18065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Further brainstorming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3902B-E4D3-28B1-E1C3-3FA8053FC446}"/>
              </a:ext>
            </a:extLst>
          </p:cNvPr>
          <p:cNvSpPr txBox="1">
            <a:spLocks/>
          </p:cNvSpPr>
          <p:nvPr/>
        </p:nvSpPr>
        <p:spPr>
          <a:xfrm>
            <a:off x="761999" y="2235199"/>
            <a:ext cx="6095998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local favourite: </a:t>
            </a:r>
            <a:br>
              <a:rPr lang="en-US"/>
            </a:br>
            <a:r>
              <a:rPr lang="en-US"/>
              <a:t>Resale HDB</a:t>
            </a:r>
            <a:br>
              <a:rPr lang="en-US"/>
            </a:br>
            <a:endParaRPr lang="en-US"/>
          </a:p>
          <a:p>
            <a:r>
              <a:rPr lang="en-US"/>
              <a:t>Decided on DATA.Gov.SG API/Data </a:t>
            </a:r>
            <a:br>
              <a:rPr lang="en-US"/>
            </a:br>
            <a:endParaRPr lang="en-US"/>
          </a:p>
          <a:p>
            <a:r>
              <a:rPr lang="en-US"/>
              <a:t>Comprehensive data and 100% Singapore context</a:t>
            </a:r>
            <a:endParaRPr lang="en-US" dirty="0"/>
          </a:p>
        </p:txBody>
      </p:sp>
      <p:pic>
        <p:nvPicPr>
          <p:cNvPr id="21" name="Picture 20" descr="A building with a red pillar&#10;&#10;Description automatically generated">
            <a:extLst>
              <a:ext uri="{FF2B5EF4-FFF2-40B4-BE49-F238E27FC236}">
                <a16:creationId xmlns:a16="http://schemas.microsoft.com/office/drawing/2014/main" id="{D114BCCF-1196-34D3-62D0-03A57E09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0"/>
            <a:ext cx="4679156" cy="6858000"/>
          </a:xfrm>
          <a:prstGeom prst="rect">
            <a:avLst/>
          </a:prstGeom>
        </p:spPr>
      </p:pic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a of buildings at twilight">
            <a:extLst>
              <a:ext uri="{FF2B5EF4-FFF2-40B4-BE49-F238E27FC236}">
                <a16:creationId xmlns:a16="http://schemas.microsoft.com/office/drawing/2014/main" id="{2D4D0B89-465A-BFB9-8A77-11664D0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5" b="119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65FE8-DFF4-3D89-5177-16D8B661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JP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0F24-9CCD-CE59-F012-56DCD267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629150" cy="1924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JP" dirty="0"/>
              <a:t>In order to save on electricity bills, search for a resale flat at the coolest town in Singapore within a specified budget</a:t>
            </a:r>
          </a:p>
        </p:txBody>
      </p:sp>
    </p:spTree>
    <p:extLst>
      <p:ext uri="{BB962C8B-B14F-4D97-AF65-F5344CB8AC3E}">
        <p14:creationId xmlns:p14="http://schemas.microsoft.com/office/powerpoint/2010/main" val="6064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59F7-BE34-67E2-BAFD-D50E6D7B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JP" dirty="0"/>
              <a:t>Data needed for analysis</a:t>
            </a:r>
          </a:p>
        </p:txBody>
      </p:sp>
      <p:pic>
        <p:nvPicPr>
          <p:cNvPr id="15" name="Picture 14" descr="Manometer beer equipment">
            <a:extLst>
              <a:ext uri="{FF2B5EF4-FFF2-40B4-BE49-F238E27FC236}">
                <a16:creationId xmlns:a16="http://schemas.microsoft.com/office/drawing/2014/main" id="{3D55E2B9-5088-D6B5-7216-24B54383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1" r="6378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6EAD-63CB-5F72-C656-989E05D7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870353" cy="3167019"/>
          </a:xfrm>
        </p:spPr>
        <p:txBody>
          <a:bodyPr anchor="t">
            <a:normAutofit/>
          </a:bodyPr>
          <a:lstStyle/>
          <a:p>
            <a:r>
              <a:rPr lang="en-JP" dirty="0"/>
              <a:t>Air temperature</a:t>
            </a:r>
          </a:p>
          <a:p>
            <a:r>
              <a:rPr lang="en-JP" dirty="0"/>
              <a:t>Humidity</a:t>
            </a:r>
          </a:p>
          <a:p>
            <a:r>
              <a:rPr lang="en-JP" dirty="0"/>
              <a:t>Resale HDB transaction prices</a:t>
            </a:r>
          </a:p>
        </p:txBody>
      </p:sp>
    </p:spTree>
    <p:extLst>
      <p:ext uri="{BB962C8B-B14F-4D97-AF65-F5344CB8AC3E}">
        <p14:creationId xmlns:p14="http://schemas.microsoft.com/office/powerpoint/2010/main" val="35990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2D3F2-7D96-8F2A-DDA6-A7254EDF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8308F192-41C6-2141-4183-559251E7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2" y="137160"/>
            <a:ext cx="11898417" cy="65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9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B9D9EA99-4E30-C449-6E4D-F6001AB3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5260" y="155971"/>
            <a:ext cx="11841480" cy="65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6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B829-BA32-9EDD-95C9-8B6F1F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571455"/>
            <a:ext cx="3810000" cy="380528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Extract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0AAE58-AB40-B88D-3A1C-3D65E9C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468097"/>
              </p:ext>
            </p:extLst>
          </p:nvPr>
        </p:nvGraphicFramePr>
        <p:xfrm>
          <a:off x="-500062" y="1514474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F23748-DC0E-5BE1-73EC-2E708A4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26" y="1138236"/>
            <a:ext cx="6772274" cy="3048001"/>
          </a:xfrm>
        </p:spPr>
        <p:txBody>
          <a:bodyPr>
            <a:normAutofit/>
          </a:bodyPr>
          <a:lstStyle/>
          <a:p>
            <a:r>
              <a:rPr lang="en-JP" dirty="0"/>
              <a:t>NEA API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https://api.data.gov.sg/v1/environment/air-temperature</a:t>
            </a:r>
            <a:br>
              <a:rPr lang="en-US" sz="2000" dirty="0">
                <a:solidFill>
                  <a:srgbClr val="669900"/>
                </a:solidFill>
                <a:effectLst/>
              </a:rPr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https://api-open.data.gov.sg/v2/real-time/api/relative-humidity</a:t>
            </a:r>
            <a:br>
              <a:rPr lang="en-US" dirty="0"/>
            </a:br>
            <a:endParaRPr lang="en-JP" dirty="0"/>
          </a:p>
          <a:p>
            <a:r>
              <a:rPr lang="en-US" dirty="0"/>
              <a:t>HDB CSV</a:t>
            </a:r>
            <a:br>
              <a:rPr lang="en-US" dirty="0"/>
            </a:br>
            <a:r>
              <a:rPr lang="en-US" sz="2000" dirty="0">
                <a:solidFill>
                  <a:srgbClr val="00B050"/>
                </a:solidFill>
              </a:rPr>
              <a:t>https://api-production.data.gov.sg/v2/public/api/datasets</a:t>
            </a:r>
            <a:endParaRPr lang="en-JP" dirty="0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A480D-E983-28F8-B917-C12BAF72187C}"/>
              </a:ext>
            </a:extLst>
          </p:cNvPr>
          <p:cNvGrpSpPr/>
          <p:nvPr/>
        </p:nvGrpSpPr>
        <p:grpSpPr>
          <a:xfrm>
            <a:off x="6096000" y="2662236"/>
            <a:ext cx="8034338" cy="4369816"/>
            <a:chOff x="6096000" y="2662236"/>
            <a:chExt cx="8034338" cy="436981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5EE8D7-3B75-98BE-BC8F-2C049ED129FE}"/>
                </a:ext>
              </a:extLst>
            </p:cNvPr>
            <p:cNvSpPr/>
            <p:nvPr/>
          </p:nvSpPr>
          <p:spPr>
            <a:xfrm>
              <a:off x="6096000" y="4093844"/>
              <a:ext cx="2892742" cy="64579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JP" sz="2800" b="1" dirty="0"/>
                <a:t>DATA</a:t>
              </a:r>
              <a:r>
                <a:rPr lang="en-JP" sz="2800" dirty="0"/>
                <a:t>.GOV.SG</a:t>
              </a:r>
            </a:p>
          </p:txBody>
        </p:sp>
        <p:pic>
          <p:nvPicPr>
            <p:cNvPr id="5" name="Picture 4" descr="A cloud and server with hexagons&#10;&#10;Description automatically generated">
              <a:extLst>
                <a:ext uri="{FF2B5EF4-FFF2-40B4-BE49-F238E27FC236}">
                  <a16:creationId xmlns:a16="http://schemas.microsoft.com/office/drawing/2014/main" id="{8D22ACDF-88F4-7FD7-AF73-146A1792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7938" y="2662236"/>
              <a:ext cx="7772400" cy="436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82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32380-13D4-F93E-EC1A-793A5BF3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25" y="467344"/>
            <a:ext cx="3810000" cy="3805283"/>
          </a:xfrm>
        </p:spPr>
        <p:txBody>
          <a:bodyPr>
            <a:normAutofit/>
          </a:bodyPr>
          <a:lstStyle/>
          <a:p>
            <a:r>
              <a:rPr lang="en-JP" dirty="0"/>
              <a:t>Transform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3D2A1D0-9B53-E20F-00E8-D62BC62E7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14750"/>
              </p:ext>
            </p:extLst>
          </p:nvPr>
        </p:nvGraphicFramePr>
        <p:xfrm>
          <a:off x="0" y="763809"/>
          <a:ext cx="5688225" cy="624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D5F780CE-5565-C35B-EFA0-AA8B35AFA9B8}"/>
              </a:ext>
            </a:extLst>
          </p:cNvPr>
          <p:cNvGrpSpPr/>
          <p:nvPr/>
        </p:nvGrpSpPr>
        <p:grpSpPr>
          <a:xfrm>
            <a:off x="5904683" y="763809"/>
            <a:ext cx="5841864" cy="2811025"/>
            <a:chOff x="5904683" y="763809"/>
            <a:chExt cx="5841864" cy="2811025"/>
          </a:xfrm>
        </p:grpSpPr>
        <p:pic>
          <p:nvPicPr>
            <p:cNvPr id="22" name="Picture 2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1566038-3892-B1A1-8BEA-D6457EB4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4683" y="763809"/>
              <a:ext cx="4954633" cy="1955776"/>
            </a:xfrm>
            <a:prstGeom prst="rect">
              <a:avLst/>
            </a:prstGeom>
            <a:effectLst>
              <a:glow rad="413068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4" name="Picture 2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27AF13F-F9DA-CF4C-1B8F-9C086FC2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7509" y="1610623"/>
              <a:ext cx="4459038" cy="1964211"/>
            </a:xfrm>
            <a:prstGeom prst="rect">
              <a:avLst/>
            </a:prstGeom>
            <a:effectLst>
              <a:glow rad="409592">
                <a:schemeClr val="accent6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40C347EF-C8E1-AA09-9829-0EFFB5452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125" y="4187073"/>
            <a:ext cx="5764422" cy="1996767"/>
          </a:xfrm>
          <a:prstGeom prst="rect">
            <a:avLst/>
          </a:prstGeom>
          <a:effectLst>
            <a:glow rad="4064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2954175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315</Words>
  <Application>Microsoft Macintosh PowerPoint</Application>
  <PresentationFormat>Widescreen</PresentationFormat>
  <Paragraphs>48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Google Sans</vt:lpstr>
      <vt:lpstr>Aptos</vt:lpstr>
      <vt:lpstr>Arial</vt:lpstr>
      <vt:lpstr>Arial Nova Cond</vt:lpstr>
      <vt:lpstr>Impact</vt:lpstr>
      <vt:lpstr>TornVTI</vt:lpstr>
      <vt:lpstr>Generation SG JDE05 Interim Project</vt:lpstr>
      <vt:lpstr>  Initial objective</vt:lpstr>
      <vt:lpstr>PowerPoint Presentation</vt:lpstr>
      <vt:lpstr>Problem Statement</vt:lpstr>
      <vt:lpstr>Data needed for analysis</vt:lpstr>
      <vt:lpstr>PowerPoint Presentation</vt:lpstr>
      <vt:lpstr>PowerPoint Presentation</vt:lpstr>
      <vt:lpstr>Extract</vt:lpstr>
      <vt:lpstr>Transform</vt:lpstr>
      <vt:lpstr>Mapping HDB towns to weather stations</vt:lpstr>
      <vt:lpstr>Load</vt:lpstr>
      <vt:lpstr>Entity Relationship Diagram</vt:lpstr>
      <vt:lpstr>Analysis PLACEHOLDER</vt:lpstr>
      <vt:lpstr>Analysis PLACEHOLDER</vt:lpstr>
      <vt:lpstr>Analysis PLACEHOLDER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KF48788</dc:creator>
  <cp:lastModifiedBy>KF48788</cp:lastModifiedBy>
  <cp:revision>42</cp:revision>
  <cp:lastPrinted>2024-11-27T06:44:05Z</cp:lastPrinted>
  <dcterms:created xsi:type="dcterms:W3CDTF">2024-11-27T04:33:02Z</dcterms:created>
  <dcterms:modified xsi:type="dcterms:W3CDTF">2024-11-29T05:06:42Z</dcterms:modified>
</cp:coreProperties>
</file>